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8"/>
  </p:notesMasterIdLst>
  <p:sldIdLst>
    <p:sldId id="299" r:id="rId3"/>
    <p:sldId id="312" r:id="rId4"/>
    <p:sldId id="313" r:id="rId5"/>
    <p:sldId id="315" r:id="rId6"/>
    <p:sldId id="316" r:id="rId7"/>
    <p:sldId id="317" r:id="rId8"/>
    <p:sldId id="318" r:id="rId9"/>
    <p:sldId id="314" r:id="rId10"/>
    <p:sldId id="300" r:id="rId11"/>
    <p:sldId id="311" r:id="rId12"/>
    <p:sldId id="310" r:id="rId13"/>
    <p:sldId id="301" r:id="rId14"/>
    <p:sldId id="295" r:id="rId15"/>
    <p:sldId id="303" r:id="rId16"/>
    <p:sldId id="304" r:id="rId17"/>
    <p:sldId id="305" r:id="rId18"/>
    <p:sldId id="325" r:id="rId19"/>
    <p:sldId id="326" r:id="rId20"/>
    <p:sldId id="322" r:id="rId21"/>
    <p:sldId id="321" r:id="rId22"/>
    <p:sldId id="323" r:id="rId23"/>
    <p:sldId id="306" r:id="rId24"/>
    <p:sldId id="324" r:id="rId25"/>
    <p:sldId id="309" r:id="rId26"/>
    <p:sldId id="32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8" autoAdjust="0"/>
    <p:restoredTop sz="63086" autoAdjust="0"/>
  </p:normalViewPr>
  <p:slideViewPr>
    <p:cSldViewPr showGuides="1">
      <p:cViewPr>
        <p:scale>
          <a:sx n="40" d="100"/>
          <a:sy n="40" d="100"/>
        </p:scale>
        <p:origin x="-2022" y="-210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942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monroy\AppData\Local\Microsoft\Windows\INetCache\Content.Outlook\7EQPQPLU\Lapsed%20funds%202000-01%20al%202007-08%20(4)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228501282845262E-2"/>
          <c:y val="0.17075399665950847"/>
          <c:w val="0.98777149871715475"/>
          <c:h val="0.75288424174250945"/>
        </c:manualLayout>
      </c:layout>
      <c:pie3DChart>
        <c:varyColors val="1"/>
        <c:ser>
          <c:idx val="0"/>
          <c:order val="0"/>
          <c:tx>
            <c:strRef>
              <c:f>'Graphs Data'!$C$4</c:f>
              <c:strCache>
                <c:ptCount val="1"/>
                <c:pt idx="0">
                  <c:v>Findings</c:v>
                </c:pt>
              </c:strCache>
            </c:strRef>
          </c:tx>
          <c:spPr>
            <a:solidFill>
              <a:srgbClr val="92D050"/>
            </a:solidFill>
            <a:ln w="12378">
              <a:solidFill>
                <a:srgbClr val="000000"/>
              </a:solidFill>
              <a:prstDash val="solid"/>
            </a:ln>
          </c:spPr>
          <c:explosion val="35"/>
          <c:dPt>
            <c:idx val="0"/>
            <c:bubble3D val="0"/>
            <c:spPr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8.2637309605894271E-2"/>
                  <c:y val="-0.3066347599784699"/>
                </c:manualLayout>
              </c:layout>
              <c:spPr>
                <a:noFill/>
                <a:ln w="24756">
                  <a:noFill/>
                </a:ln>
              </c:spPr>
              <c:txPr>
                <a:bodyPr/>
                <a:lstStyle/>
                <a:p>
                  <a:pPr>
                    <a:defRPr sz="1316" b="1" i="0" u="none" strike="noStrike" baseline="0">
                      <a:solidFill>
                        <a:srgbClr val="000000"/>
                      </a:solidFill>
                      <a:latin typeface="Bookman Old Style"/>
                      <a:ea typeface="Bookman Old Style"/>
                      <a:cs typeface="Bookman Old Style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903896910271027E-2"/>
                  <c:y val="2.2308608789540538E-2"/>
                </c:manualLayout>
              </c:layout>
              <c:spPr>
                <a:noFill/>
                <a:ln w="24756">
                  <a:noFill/>
                </a:ln>
              </c:spPr>
              <c:txPr>
                <a:bodyPr/>
                <a:lstStyle/>
                <a:p>
                  <a:pPr>
                    <a:defRPr sz="1316" b="1" i="0" u="none" strike="noStrike" baseline="0">
                      <a:solidFill>
                        <a:srgbClr val="000000"/>
                      </a:solidFill>
                      <a:latin typeface="Bookman Old Style"/>
                      <a:ea typeface="Bookman Old Style"/>
                      <a:cs typeface="Bookman Old Style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756">
                <a:noFill/>
              </a:ln>
            </c:spPr>
            <c:txPr>
              <a:bodyPr/>
              <a:lstStyle/>
              <a:p>
                <a:pPr>
                  <a:defRPr sz="78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'Graphs Data'!$B$5:$B$6</c:f>
              <c:strCache>
                <c:ptCount val="2"/>
                <c:pt idx="0">
                  <c:v>Señalamiento del 1994-2003</c:v>
                </c:pt>
                <c:pt idx="1">
                  <c:v>Nuevos Señalamientos de 2002 to 2003</c:v>
                </c:pt>
              </c:strCache>
            </c:strRef>
          </c:cat>
          <c:val>
            <c:numRef>
              <c:f>'Graphs Data'!$C$5:$C$6</c:f>
              <c:numCache>
                <c:formatCode>General</c:formatCode>
                <c:ptCount val="2"/>
                <c:pt idx="0">
                  <c:v>895</c:v>
                </c:pt>
                <c:pt idx="1">
                  <c:v>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56">
          <a:noFill/>
        </a:ln>
      </c:spPr>
    </c:plotArea>
    <c:legend>
      <c:legendPos val="b"/>
      <c:layout>
        <c:manualLayout>
          <c:xMode val="edge"/>
          <c:yMode val="edge"/>
          <c:x val="0.33952999203751216"/>
          <c:y val="0.8191382895319903"/>
          <c:w val="0.5436286826506237"/>
          <c:h val="0.17000903296178888"/>
        </c:manualLayout>
      </c:layout>
      <c:overlay val="0"/>
      <c:spPr>
        <a:solidFill>
          <a:srgbClr val="FFFFFF"/>
        </a:solidFill>
        <a:ln w="3094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Bookman Old Style"/>
              <a:ea typeface="Bookman Old Style"/>
              <a:cs typeface="Bookman Old Style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2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363047001620748E-2"/>
          <c:y val="0.24048913043478259"/>
          <c:w val="0.91572123176661269"/>
          <c:h val="0.60869565217391308"/>
        </c:manualLayout>
      </c:layout>
      <c:pie3DChart>
        <c:varyColors val="1"/>
        <c:ser>
          <c:idx val="0"/>
          <c:order val="0"/>
          <c:tx>
            <c:strRef>
              <c:f>'Graphs Data'!$C$9</c:f>
              <c:strCache>
                <c:ptCount val="1"/>
                <c:pt idx="0">
                  <c:v>Questioned Cost</c:v>
                </c:pt>
              </c:strCache>
            </c:strRef>
          </c:tx>
          <c:spPr>
            <a:solidFill>
              <a:srgbClr val="9999FF"/>
            </a:solidFill>
            <a:ln w="11096">
              <a:solidFill>
                <a:srgbClr val="000000"/>
              </a:solidFill>
              <a:prstDash val="solid"/>
            </a:ln>
          </c:spPr>
          <c:explosion val="19"/>
          <c:dPt>
            <c:idx val="0"/>
            <c:bubble3D val="0"/>
            <c:spPr>
              <a:solidFill>
                <a:srgbClr val="FFFF00"/>
              </a:solidFill>
              <a:ln w="1109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CCFFCC"/>
              </a:solidFill>
              <a:ln w="11096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5089623245902783"/>
                  <c:y val="-0.24237863417686478"/>
                </c:manualLayout>
              </c:layout>
              <c:tx>
                <c:rich>
                  <a:bodyPr/>
                  <a:lstStyle/>
                  <a:p>
                    <a:pPr>
                      <a:defRPr sz="1595" b="1" i="0" u="none" strike="noStrike" baseline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</a:defRPr>
                    </a:pPr>
                    <a:r>
                      <a:rPr lang="en-US"/>
                      <a:t> $142,602,835 </a:t>
                    </a:r>
                  </a:p>
                </c:rich>
              </c:tx>
              <c:spPr>
                <a:noFill/>
                <a:ln w="22193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5529421681751631E-2"/>
                  <c:y val="6.5259283951062189E-3"/>
                </c:manualLayout>
              </c:layout>
              <c:tx>
                <c:rich>
                  <a:bodyPr/>
                  <a:lstStyle/>
                  <a:p>
                    <a:pPr>
                      <a:defRPr sz="1595" b="1" i="0" u="none" strike="noStrike" baseline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</a:defRPr>
                    </a:pPr>
                    <a:r>
                      <a:rPr lang="en-US" sz="1595" b="1" i="0" u="none" strike="noStrike" baseline="0">
                        <a:solidFill>
                          <a:srgbClr val="000000"/>
                        </a:solidFill>
                        <a:latin typeface="Bookman Old Style"/>
                      </a:rPr>
                      <a:t> $8,655,897</a:t>
                    </a:r>
                    <a:r>
                      <a:rPr lang="en-US" sz="1595" b="0" i="0" u="none" strike="noStrike" baseline="0">
                        <a:solidFill>
                          <a:srgbClr val="000000"/>
                        </a:solidFill>
                        <a:latin typeface="Bookman Old Style"/>
                      </a:rPr>
                      <a:t> </a:t>
                    </a:r>
                  </a:p>
                </c:rich>
              </c:tx>
              <c:spPr>
                <a:noFill/>
                <a:ln w="22193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2193">
                <a:noFill/>
              </a:ln>
            </c:spPr>
            <c:txPr>
              <a:bodyPr/>
              <a:lstStyle/>
              <a:p>
                <a:pPr>
                  <a:defRPr sz="677" b="0" i="0" u="none" strike="noStrike" baseline="0">
                    <a:solidFill>
                      <a:srgbClr val="000000"/>
                    </a:solidFill>
                    <a:latin typeface="Bookman Old Style"/>
                    <a:ea typeface="Bookman Old Style"/>
                    <a:cs typeface="Bookman Old Styl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'Graphs Data'!$B$10:$B$11</c:f>
              <c:strCache>
                <c:ptCount val="2"/>
                <c:pt idx="0">
                  <c:v>Costo de señalamientos del 1994-2003 </c:v>
                </c:pt>
                <c:pt idx="1">
                  <c:v>Costo de Nuevos señalamientos 2002 al 2003</c:v>
                </c:pt>
              </c:strCache>
            </c:strRef>
          </c:cat>
          <c:val>
            <c:numRef>
              <c:f>'Graphs Data'!$C$10:$C$11</c:f>
              <c:numCache>
                <c:formatCode>_("$"* #,##0_);_("$"* \(#,##0\);_("$"* "-"??_);_(@_)</c:formatCode>
                <c:ptCount val="2"/>
                <c:pt idx="0">
                  <c:v>142602835</c:v>
                </c:pt>
                <c:pt idx="1">
                  <c:v>8655897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2193">
          <a:noFill/>
        </a:ln>
      </c:spPr>
    </c:plotArea>
    <c:legend>
      <c:legendPos val="b"/>
      <c:layout>
        <c:manualLayout>
          <c:xMode val="edge"/>
          <c:yMode val="edge"/>
          <c:x val="0.38197910826162218"/>
          <c:y val="0.82263496967185323"/>
          <c:w val="0.60378537822091127"/>
          <c:h val="0.13660418942847455"/>
        </c:manualLayout>
      </c:layout>
      <c:overlay val="0"/>
      <c:spPr>
        <a:solidFill>
          <a:srgbClr val="FFFFFF"/>
        </a:solidFill>
        <a:ln w="2774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Bookman Old Style"/>
              <a:ea typeface="Bookman Old Style"/>
              <a:cs typeface="Bookman Old Style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3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'[Lapsed funds 2000-01 al 2007-08 (4).xls]Sheet1'!$E$167</c:f>
              <c:strCache>
                <c:ptCount val="1"/>
                <c:pt idx="0">
                  <c:v>% Lapsed Funds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'[Lapsed funds 2000-01 al 2007-08 (4).xls]Sheet1'!$D$169:$D$171</c:f>
              <c:strCache>
                <c:ptCount val="3"/>
                <c:pt idx="0">
                  <c:v>FY2003</c:v>
                </c:pt>
                <c:pt idx="1">
                  <c:v>FY2004</c:v>
                </c:pt>
                <c:pt idx="2">
                  <c:v>FY2005</c:v>
                </c:pt>
              </c:strCache>
            </c:strRef>
          </c:cat>
          <c:val>
            <c:numRef>
              <c:f>'[Lapsed funds 2000-01 al 2007-08 (4).xls]Sheet1'!$E$169:$E$171</c:f>
              <c:numCache>
                <c:formatCode>0.00%</c:formatCode>
                <c:ptCount val="3"/>
                <c:pt idx="0">
                  <c:v>0.10430253925750287</c:v>
                </c:pt>
                <c:pt idx="1">
                  <c:v>3.0327433115320161E-2</c:v>
                </c:pt>
                <c:pt idx="2">
                  <c:v>3.3849410360650277E-2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9064576"/>
        <c:axId val="79065856"/>
      </c:barChart>
      <c:catAx>
        <c:axId val="6906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065856"/>
        <c:crosses val="autoZero"/>
        <c:auto val="1"/>
        <c:lblAlgn val="ctr"/>
        <c:lblOffset val="100"/>
        <c:noMultiLvlLbl val="0"/>
      </c:catAx>
      <c:valAx>
        <c:axId val="790658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69064576"/>
        <c:crosses val="autoZero"/>
        <c:crossBetween val="between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83092984163496E-2"/>
          <c:y val="2.9272923545847096E-2"/>
          <c:w val="0.93311845286059636"/>
          <c:h val="0.91592870240535007"/>
        </c:manualLayout>
      </c:layout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Number of findings</c:v>
                </c:pt>
              </c:strCache>
            </c:strRef>
          </c:tx>
          <c:spPr>
            <a:ln w="37133">
              <a:solidFill>
                <a:srgbClr val="333333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Sheet1!$A$4:$A$14</c:f>
              <c:strCache>
                <c:ptCount val="11"/>
                <c:pt idx="0">
                  <c:v>1993-1994</c:v>
                </c:pt>
                <c:pt idx="1">
                  <c:v>1994-1995</c:v>
                </c:pt>
                <c:pt idx="2">
                  <c:v>1995-1996</c:v>
                </c:pt>
                <c:pt idx="3">
                  <c:v>1996-1997</c:v>
                </c:pt>
                <c:pt idx="4">
                  <c:v>1997-1998</c:v>
                </c:pt>
                <c:pt idx="5">
                  <c:v>1998-1999</c:v>
                </c:pt>
                <c:pt idx="6">
                  <c:v>1999-2000</c:v>
                </c:pt>
                <c:pt idx="7">
                  <c:v>2000-2001</c:v>
                </c:pt>
                <c:pt idx="8">
                  <c:v>2001-2002</c:v>
                </c:pt>
                <c:pt idx="9">
                  <c:v>2002-2003</c:v>
                </c:pt>
                <c:pt idx="10">
                  <c:v>2003-2004</c:v>
                </c:pt>
              </c:strCache>
            </c:strRef>
          </c:cat>
          <c:val>
            <c:numRef>
              <c:f>Sheet1!$B$4:$B$14</c:f>
              <c:numCache>
                <c:formatCode>General</c:formatCode>
                <c:ptCount val="11"/>
                <c:pt idx="0">
                  <c:v>85</c:v>
                </c:pt>
                <c:pt idx="1">
                  <c:v>72</c:v>
                </c:pt>
                <c:pt idx="2">
                  <c:v>104</c:v>
                </c:pt>
                <c:pt idx="3">
                  <c:v>117</c:v>
                </c:pt>
                <c:pt idx="4">
                  <c:v>140</c:v>
                </c:pt>
                <c:pt idx="5">
                  <c:v>127</c:v>
                </c:pt>
                <c:pt idx="6">
                  <c:v>122</c:v>
                </c:pt>
                <c:pt idx="7">
                  <c:v>51</c:v>
                </c:pt>
                <c:pt idx="8">
                  <c:v>51</c:v>
                </c:pt>
                <c:pt idx="9">
                  <c:v>42</c:v>
                </c:pt>
                <c:pt idx="10">
                  <c:v>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098240"/>
        <c:axId val="79100160"/>
      </c:lineChart>
      <c:catAx>
        <c:axId val="79098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9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91001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9100160"/>
        <c:scaling>
          <c:orientation val="minMax"/>
        </c:scaling>
        <c:delete val="0"/>
        <c:axPos val="l"/>
        <c:majorGridlines>
          <c:spPr>
            <a:ln w="309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28" b="1" i="0" u="none" strike="noStrike" baseline="0">
                    <a:solidFill>
                      <a:srgbClr val="80008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Señalamientos</a:t>
                </a:r>
              </a:p>
            </c:rich>
          </c:tx>
          <c:layout>
            <c:manualLayout>
              <c:xMode val="edge"/>
              <c:yMode val="edge"/>
              <c:x val="9.6696212731668015E-3"/>
              <c:y val="0.4263565891472868"/>
            </c:manualLayout>
          </c:layout>
          <c:overlay val="0"/>
          <c:spPr>
            <a:noFill/>
            <a:ln w="2475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09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9098240"/>
        <c:crosses val="autoZero"/>
        <c:crossBetween val="between"/>
      </c:valAx>
      <c:spPr>
        <a:solidFill>
          <a:srgbClr val="CCFFCC"/>
        </a:solidFill>
        <a:ln w="12378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2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7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used this lots of places. 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just a one time project</a:t>
            </a:r>
            <a:endParaRPr lang="en-US" dirty="0" smtClean="0"/>
          </a:p>
          <a:p>
            <a:r>
              <a:rPr lang="en-US" dirty="0" smtClean="0"/>
              <a:t>Started in PA. </a:t>
            </a:r>
          </a:p>
          <a:p>
            <a:r>
              <a:rPr lang="en-US" dirty="0" smtClean="0"/>
              <a:t>Several states </a:t>
            </a:r>
          </a:p>
          <a:p>
            <a:r>
              <a:rPr lang="en-US" dirty="0" smtClean="0"/>
              <a:t>Maryland used with Baltimore</a:t>
            </a:r>
          </a:p>
          <a:p>
            <a:r>
              <a:rPr lang="en-US" dirty="0" smtClean="0"/>
              <a:t>USDE incorporates CAROI principles into all audit resolution</a:t>
            </a:r>
          </a:p>
          <a:p>
            <a:r>
              <a:rPr lang="en-US" dirty="0" smtClean="0"/>
              <a:t>There is hope for you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10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latin typeface="Times New Roman" pitchFamily="18" charset="0"/>
              </a:rPr>
              <a:t>Steve McNamara                                         </a:t>
            </a:r>
          </a:p>
        </p:txBody>
      </p:sp>
      <p:sp>
        <p:nvSpPr>
          <p:cNvPr id="31747" name="Rectangle 410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2FD5C24-F416-482E-A0B8-99D3FE471649}" type="slidenum">
              <a:rPr lang="en-US" altLang="en-US" sz="1200" b="0">
                <a:latin typeface="Times New Roman" pitchFamily="18" charset="0"/>
              </a:rPr>
              <a:pPr/>
              <a:t>15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Talking WITH </a:t>
            </a:r>
            <a:r>
              <a:rPr lang="en-US" altLang="en-US" baseline="0" dirty="0" smtClean="0"/>
              <a:t>each other – not just AT each  other</a:t>
            </a:r>
          </a:p>
          <a:p>
            <a:r>
              <a:rPr lang="en-US" altLang="en-US" baseline="0" dirty="0" smtClean="0"/>
              <a:t>Seeing other perspectives as valid</a:t>
            </a:r>
          </a:p>
          <a:p>
            <a:r>
              <a:rPr lang="en-US" altLang="en-US" baseline="0" dirty="0" smtClean="0"/>
              <a:t>Behave as though you are trusted and that  you’re worthy of that trust</a:t>
            </a:r>
          </a:p>
          <a:p>
            <a:r>
              <a:rPr lang="en-US" altLang="en-US" baseline="0" dirty="0" smtClean="0"/>
              <a:t>Working together is best: Rod Paige – “None of us individually are as smart as ALL of us together!”</a:t>
            </a:r>
          </a:p>
          <a:p>
            <a:r>
              <a:rPr lang="en-US" altLang="en-US" baseline="0" dirty="0" smtClean="0"/>
              <a:t>Get to the solution that improves the program delivery</a:t>
            </a:r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Identified</a:t>
            </a:r>
            <a:r>
              <a:rPr lang="en-US" baseline="0" dirty="0" smtClean="0"/>
              <a:t> what it is that we’re trying to accomplish</a:t>
            </a:r>
          </a:p>
          <a:p>
            <a:r>
              <a:rPr lang="en-US" baseline="0" dirty="0" smtClean="0"/>
              <a:t>How do we do that?</a:t>
            </a:r>
          </a:p>
          <a:p>
            <a:r>
              <a:rPr lang="en-US" baseline="0" dirty="0" smtClean="0"/>
              <a:t>Who will do it?</a:t>
            </a:r>
          </a:p>
          <a:p>
            <a:r>
              <a:rPr lang="en-US" baseline="0" dirty="0" smtClean="0"/>
              <a:t>Who is responsible for success/failure?</a:t>
            </a:r>
          </a:p>
          <a:p>
            <a:r>
              <a:rPr lang="en-US" dirty="0" smtClean="0"/>
              <a:t>What do we need to get it done?</a:t>
            </a:r>
          </a:p>
          <a:p>
            <a:r>
              <a:rPr lang="en-US" dirty="0" smtClean="0"/>
              <a:t>Everybody agrees AND</a:t>
            </a:r>
            <a:r>
              <a:rPr lang="en-US" baseline="0" dirty="0" smtClean="0"/>
              <a:t> commits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4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So, why do we care about the Omni-circular in a CAROI discussion?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Because CAROI is now in the new regulations – government wide regulations.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40FCD-9424-4292-8CC4-8176DE2582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lots left to be done</a:t>
            </a:r>
          </a:p>
          <a:p>
            <a:r>
              <a:rPr lang="en-US" dirty="0" smtClean="0"/>
              <a:t>Have come a long way since we started</a:t>
            </a:r>
          </a:p>
          <a:p>
            <a:r>
              <a:rPr lang="en-US" dirty="0" smtClean="0"/>
              <a:t>Without the improvements implemented</a:t>
            </a:r>
            <a:r>
              <a:rPr lang="en-US" baseline="0" dirty="0" smtClean="0"/>
              <a:t> through CAROI would not be ready to make other improvements</a:t>
            </a:r>
          </a:p>
          <a:p>
            <a:r>
              <a:rPr lang="en-US" baseline="0" dirty="0" smtClean="0"/>
              <a:t>Program first but with broken infrastructure can’t focus on program delivery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4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guides for implementing CAROI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ED original handbook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AGA toolkit</a:t>
            </a:r>
          </a:p>
          <a:p>
            <a:endParaRPr lang="en-US" dirty="0" smtClean="0"/>
          </a:p>
          <a:p>
            <a:r>
              <a:rPr lang="en-US" dirty="0" smtClean="0"/>
              <a:t>Google </a:t>
            </a:r>
            <a:r>
              <a:rPr lang="en-US" b="1" i="1" dirty="0" smtClean="0"/>
              <a:t>CAROI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8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Culmination of many</a:t>
            </a:r>
            <a:r>
              <a:rPr lang="en-US" baseline="0" dirty="0" smtClean="0"/>
              <a:t> years of unresolved audits</a:t>
            </a:r>
          </a:p>
          <a:p>
            <a:r>
              <a:rPr lang="en-US" baseline="0" dirty="0" smtClean="0"/>
              <a:t>Hundreds of findings</a:t>
            </a:r>
          </a:p>
          <a:p>
            <a:r>
              <a:rPr lang="en-US" baseline="0" dirty="0" smtClean="0"/>
              <a:t>Millions $$$ questioned costs</a:t>
            </a:r>
          </a:p>
          <a:p>
            <a:r>
              <a:rPr lang="en-US" baseline="0" dirty="0" smtClean="0"/>
              <a:t>Potential fraud and abuse</a:t>
            </a:r>
          </a:p>
          <a:p>
            <a:r>
              <a:rPr lang="en-US" baseline="0" dirty="0" smtClean="0"/>
              <a:t>Problems bigger than PRDE</a:t>
            </a:r>
          </a:p>
          <a:p>
            <a:r>
              <a:rPr lang="en-US" baseline="0" dirty="0" smtClean="0"/>
              <a:t>High risk designation the </a:t>
            </a:r>
            <a:r>
              <a:rPr lang="en-US" baseline="0" smtClean="0"/>
              <a:t>only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9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8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7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10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latin typeface="Times New Roman" pitchFamily="18" charset="0"/>
              </a:rPr>
              <a:t>Steve McNamara                                         </a:t>
            </a:r>
          </a:p>
        </p:txBody>
      </p:sp>
      <p:sp>
        <p:nvSpPr>
          <p:cNvPr id="24579" name="Rectangle 410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D4D9940-FB0C-4429-A88F-0CCB985B058F}" type="slidenum">
              <a:rPr lang="en-US" altLang="en-US" sz="1200" b="0">
                <a:latin typeface="Times New Roman" pitchFamily="18" charset="0"/>
              </a:rPr>
              <a:pPr/>
              <a:t>9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We were talking single audits but any audit could fit</a:t>
            </a:r>
            <a:r>
              <a:rPr lang="en-US" altLang="en-US" baseline="0" dirty="0" smtClean="0"/>
              <a:t> the pattern</a:t>
            </a:r>
          </a:p>
          <a:p>
            <a:r>
              <a:rPr lang="en-US" altLang="en-US" baseline="0" dirty="0" smtClean="0"/>
              <a:t>Always a disagreement over the spending of funds</a:t>
            </a:r>
          </a:p>
          <a:p>
            <a:r>
              <a:rPr lang="en-US" altLang="en-US" baseline="0" dirty="0" smtClean="0"/>
              <a:t>Practice was to never admit there was a problem – deny and defend</a:t>
            </a:r>
          </a:p>
          <a:p>
            <a:r>
              <a:rPr lang="en-US" altLang="en-US" baseline="0" dirty="0" smtClean="0"/>
              <a:t>Lawyers and litigation very frequent</a:t>
            </a:r>
          </a:p>
          <a:p>
            <a:r>
              <a:rPr lang="en-US" altLang="en-US" baseline="0" dirty="0" smtClean="0"/>
              <a:t>Because we were focused on the specific findings the basic problem was never fixed</a:t>
            </a:r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1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10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latin typeface="Times New Roman" pitchFamily="18" charset="0"/>
              </a:rPr>
              <a:t>Steve McNamara                                         </a:t>
            </a:r>
          </a:p>
        </p:txBody>
      </p:sp>
      <p:sp>
        <p:nvSpPr>
          <p:cNvPr id="30723" name="Rectangle 410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6D3B360-84A5-4498-8A16-855AF0099883}" type="slidenum">
              <a:rPr lang="en-US" altLang="en-US" sz="1200" b="0">
                <a:latin typeface="Times New Roman" pitchFamily="18" charset="0"/>
              </a:rPr>
              <a:pPr/>
              <a:t>11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>
                <a:effectLst/>
              </a:rPr>
              <a:t>usted no necesita un martillo para quitar una mosca de la cabeza de otro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>
                <a:effectLst/>
              </a:rPr>
              <a:t>That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was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our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approach</a:t>
            </a:r>
            <a:r>
              <a:rPr lang="es-ES" dirty="0" smtClean="0">
                <a:effectLst/>
              </a:rPr>
              <a:t> – </a:t>
            </a:r>
            <a:r>
              <a:rPr lang="es-ES" dirty="0" err="1" smtClean="0">
                <a:effectLst/>
              </a:rPr>
              <a:t>everything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needed</a:t>
            </a:r>
            <a:r>
              <a:rPr lang="es-ES" dirty="0" smtClean="0">
                <a:effectLst/>
              </a:rPr>
              <a:t> a </a:t>
            </a:r>
            <a:r>
              <a:rPr lang="es-ES" dirty="0" err="1" smtClean="0">
                <a:effectLst/>
              </a:rPr>
              <a:t>sledgehammer</a:t>
            </a:r>
            <a:endParaRPr lang="es-ES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>
                <a:effectLst/>
              </a:rPr>
              <a:t>In </a:t>
            </a:r>
            <a:r>
              <a:rPr lang="es-ES" dirty="0" err="1" smtClean="0">
                <a:effectLst/>
              </a:rPr>
              <a:t>reality</a:t>
            </a:r>
            <a:r>
              <a:rPr lang="es-ES" dirty="0" smtClean="0">
                <a:effectLst/>
              </a:rPr>
              <a:t>, 80% </a:t>
            </a:r>
            <a:r>
              <a:rPr lang="es-ES" dirty="0" err="1" smtClean="0">
                <a:effectLst/>
              </a:rPr>
              <a:t>could</a:t>
            </a:r>
            <a:r>
              <a:rPr lang="es-ES" dirty="0" smtClean="0">
                <a:effectLst/>
              </a:rPr>
              <a:t> be resolved </a:t>
            </a:r>
            <a:r>
              <a:rPr lang="es-ES" dirty="0" err="1" smtClean="0">
                <a:effectLst/>
              </a:rPr>
              <a:t>with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minimal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effort</a:t>
            </a:r>
            <a:r>
              <a:rPr lang="es-ES" dirty="0" smtClean="0">
                <a:effectLst/>
              </a:rPr>
              <a:t> – </a:t>
            </a:r>
            <a:r>
              <a:rPr lang="es-ES" dirty="0" err="1" smtClean="0">
                <a:effectLst/>
              </a:rPr>
              <a:t>everybody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agreed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on</a:t>
            </a:r>
            <a:r>
              <a:rPr lang="es-ES" dirty="0" smtClean="0">
                <a:effectLst/>
              </a:rPr>
              <a:t> </a:t>
            </a:r>
            <a:r>
              <a:rPr lang="es-ES" dirty="0" err="1" smtClean="0">
                <a:effectLst/>
              </a:rPr>
              <a:t>findings</a:t>
            </a:r>
            <a:endParaRPr lang="es-ES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>
              <a:effectLst/>
            </a:endParaRPr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10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b="0">
                <a:latin typeface="Times New Roman" pitchFamily="18" charset="0"/>
              </a:rPr>
              <a:t>Steve McNamara                                         </a:t>
            </a:r>
          </a:p>
        </p:txBody>
      </p:sp>
      <p:sp>
        <p:nvSpPr>
          <p:cNvPr id="25603" name="Rectangle 410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9080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E874992-C037-4CE2-A57F-86AE3286CC79}" type="slidenum">
              <a:rPr lang="en-US" altLang="en-US" sz="1200" b="0">
                <a:latin typeface="Times New Roman" pitchFamily="18" charset="0"/>
              </a:rPr>
              <a:pPr/>
              <a:t>12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If you had anything to do with the process/audit/resolution you need to be at the table</a:t>
            </a:r>
          </a:p>
          <a:p>
            <a:r>
              <a:rPr lang="en-US" altLang="en-US" dirty="0" smtClean="0"/>
              <a:t>Solutions were much easier to find when it was a discussion rather than a letter writing campaign</a:t>
            </a:r>
          </a:p>
          <a:p>
            <a:r>
              <a:rPr lang="en-US" altLang="en-US" dirty="0" smtClean="0"/>
              <a:t>Amazing – we were all in the same business – and it had nothing to do with finance or …</a:t>
            </a:r>
          </a:p>
          <a:p>
            <a:r>
              <a:rPr lang="en-US" altLang="en-US" dirty="0" smtClean="0"/>
              <a:t>Feeling a need to resolve this so we can all get back to the REAL work.</a:t>
            </a:r>
          </a:p>
          <a:p>
            <a:r>
              <a:rPr lang="en-US" altLang="en-US" dirty="0" smtClean="0"/>
              <a:t>Recognizing there is more than one right answer – and the Feds frequently don’t have that answer</a:t>
            </a:r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baseline="0" dirty="0" smtClean="0"/>
              <a:t>How do we know when we’re there?</a:t>
            </a:r>
          </a:p>
          <a:p>
            <a:r>
              <a:rPr lang="en-US" sz="1200" b="0" baseline="0" dirty="0" smtClean="0"/>
              <a:t>Audits are no longer looked at as a problem to be dealt with  but rather a help to identify areas to improve</a:t>
            </a:r>
          </a:p>
          <a:p>
            <a:r>
              <a:rPr lang="en-US" sz="1200" b="0" baseline="0" dirty="0" smtClean="0"/>
              <a:t>The process of resolving gets easier</a:t>
            </a:r>
          </a:p>
          <a:p>
            <a:r>
              <a:rPr lang="en-US" sz="1200" b="0" baseline="0" dirty="0" smtClean="0"/>
              <a:t>Everybody is talking – for the right reasons</a:t>
            </a: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.gov/policy/gen/guid/caroi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agacgfm.org/AGA/ToolsResources/documents/CAROI.pdf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3276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Conversation About Cooperative Audit Resolution</a:t>
            </a:r>
            <a:br>
              <a:rPr lang="en-US" dirty="0" smtClean="0"/>
            </a:br>
            <a:r>
              <a:rPr lang="en-US" dirty="0" smtClean="0"/>
              <a:t>(CAROI)</a:t>
            </a:r>
            <a:br>
              <a:rPr lang="en-US" dirty="0" smtClean="0"/>
            </a:br>
            <a:r>
              <a:rPr lang="en-US" dirty="0" smtClean="0"/>
              <a:t>and its successful implementation in Puerto Rico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5334000"/>
            <a:ext cx="6400800" cy="1524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Ileana </a:t>
            </a:r>
            <a:r>
              <a:rPr lang="en-US" sz="3600" dirty="0" err="1" smtClean="0">
                <a:solidFill>
                  <a:schemeClr val="tx1"/>
                </a:solidFill>
              </a:rPr>
              <a:t>Fas</a:t>
            </a:r>
            <a:r>
              <a:rPr lang="en-US" sz="3600" dirty="0" smtClean="0">
                <a:solidFill>
                  <a:schemeClr val="tx1"/>
                </a:solidFill>
              </a:rPr>
              <a:t> Pacheco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Phil </a:t>
            </a:r>
            <a:r>
              <a:rPr lang="en-US" sz="3600" dirty="0" err="1" smtClean="0">
                <a:solidFill>
                  <a:schemeClr val="tx1"/>
                </a:solidFill>
              </a:rPr>
              <a:t>Maestri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And then…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Cesar Rey was instrumental in change</a:t>
            </a:r>
          </a:p>
          <a:p>
            <a:r>
              <a:rPr lang="en-US" dirty="0" smtClean="0"/>
              <a:t>Willing to admit there were problems</a:t>
            </a:r>
          </a:p>
          <a:p>
            <a:r>
              <a:rPr lang="en-US" dirty="0" smtClean="0"/>
              <a:t>Had the courage to trust USDE to not use what PRDE revealed against them</a:t>
            </a:r>
          </a:p>
          <a:p>
            <a:r>
              <a:rPr lang="en-US" dirty="0" smtClean="0"/>
              <a:t>Was an advocate for infrastructure reform</a:t>
            </a:r>
          </a:p>
          <a:p>
            <a:r>
              <a:rPr lang="en-US" dirty="0" smtClean="0"/>
              <a:t>Became an excellent partner</a:t>
            </a:r>
          </a:p>
          <a:p>
            <a:r>
              <a:rPr lang="en-US" dirty="0" smtClean="0"/>
              <a:t>Brought with him Ileana Fas and many competent team members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CAROI Proverb</a:t>
            </a: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2C3FC19-853D-4459-B31B-0FACD3B16C2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82880" y="2301240"/>
            <a:ext cx="8763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400" dirty="0" smtClean="0"/>
              <a:t>“…</a:t>
            </a:r>
            <a:r>
              <a:rPr lang="es-ES" sz="4400" dirty="0"/>
              <a:t>usted no necesita un martillo para quitar una mosca de la cabeza de </a:t>
            </a:r>
            <a:r>
              <a:rPr lang="es-ES" sz="4400" dirty="0" smtClean="0"/>
              <a:t>otro</a:t>
            </a:r>
            <a:r>
              <a:rPr lang="en-US" altLang="en-US" sz="4400" dirty="0" smtClean="0"/>
              <a:t>…”</a:t>
            </a:r>
            <a:endParaRPr lang="en-US" altLang="en-US" sz="4400" dirty="0"/>
          </a:p>
          <a:p>
            <a:r>
              <a:rPr lang="en-US" altLang="en-US" sz="3600" i="1" dirty="0"/>
              <a:t>				</a:t>
            </a:r>
            <a:r>
              <a:rPr lang="en-US" altLang="en-US" i="1" dirty="0"/>
              <a:t>Ancient Proverb</a:t>
            </a:r>
            <a:endParaRPr lang="en-US" alt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6616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Five Part Formula for Success</a:t>
            </a:r>
            <a:endParaRPr lang="en-US" altLang="en-US" dirty="0" smtClean="0"/>
          </a:p>
        </p:txBody>
      </p:sp>
      <p:sp>
        <p:nvSpPr>
          <p:cNvPr id="81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103C79-0152-4021-BB73-B0316AF779E0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457200" y="1981200"/>
            <a:ext cx="9005888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4000" dirty="0"/>
              <a:t>+Right Players</a:t>
            </a:r>
          </a:p>
          <a:p>
            <a:pPr algn="l"/>
            <a:r>
              <a:rPr lang="en-US" altLang="en-US" sz="4000" dirty="0"/>
              <a:t>+Open Dialogue</a:t>
            </a:r>
          </a:p>
          <a:p>
            <a:pPr algn="l"/>
            <a:r>
              <a:rPr lang="en-US" altLang="en-US" sz="4000" dirty="0"/>
              <a:t>+Shared Purpose/Objectives</a:t>
            </a:r>
          </a:p>
          <a:p>
            <a:pPr algn="l"/>
            <a:r>
              <a:rPr lang="en-US" altLang="en-US" sz="4000" dirty="0"/>
              <a:t>+Sense of Urgency</a:t>
            </a:r>
          </a:p>
          <a:p>
            <a:pPr algn="l"/>
            <a:r>
              <a:rPr lang="en-US" altLang="en-US" sz="4000" dirty="0"/>
              <a:t>+</a:t>
            </a:r>
            <a:r>
              <a:rPr lang="en-US" altLang="en-US" sz="4000" u="sng" dirty="0"/>
              <a:t>Seeing Things Differently</a:t>
            </a:r>
            <a:endParaRPr lang="en-US" altLang="en-US" sz="4000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33400" y="5486400"/>
            <a:ext cx="86106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4000" dirty="0"/>
              <a:t>=</a:t>
            </a:r>
            <a:r>
              <a:rPr lang="en-US" altLang="en-US" sz="4800" i="1" dirty="0" smtClean="0"/>
              <a:t>Successful resolution</a:t>
            </a:r>
            <a:endParaRPr lang="en-US" altLang="en-US" sz="4000" dirty="0"/>
          </a:p>
          <a:p>
            <a:pPr algn="l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138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  <p:bldP spid="7168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77465" y="1103027"/>
            <a:ext cx="5768340" cy="576834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Arc 7"/>
          <p:cNvSpPr/>
          <p:nvPr/>
        </p:nvSpPr>
        <p:spPr>
          <a:xfrm>
            <a:off x="-4584811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2191221"/>
            <a:ext cx="5516137" cy="41703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4320" indent="-27432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2600">
                <a:solidFill>
                  <a:srgbClr val="444F51"/>
                </a:solidFill>
              </a:defRPr>
            </a:lvl1pPr>
            <a:lvl2pPr marL="548640" lvl="1" indent="-274320">
              <a:spcBef>
                <a:spcPct val="20000"/>
              </a:spcBef>
              <a:buClr>
                <a:schemeClr val="accent4"/>
              </a:buClr>
              <a:buSzPct val="100000"/>
              <a:buFont typeface="Wingdings" charset="2"/>
              <a:buChar char="§"/>
              <a:defRPr sz="2600">
                <a:solidFill>
                  <a:srgbClr val="444F51"/>
                </a:solidFill>
              </a:defRPr>
            </a:lvl2pPr>
            <a:lvl3pPr marL="822960" indent="-27432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>
                <a:solidFill>
                  <a:srgbClr val="444F51"/>
                </a:solidFill>
              </a:defRPr>
            </a:lvl3pPr>
            <a:lvl4pPr marL="1097280" indent="-274320">
              <a:spcBef>
                <a:spcPct val="20000"/>
              </a:spcBef>
              <a:buClr>
                <a:schemeClr val="tx2">
                  <a:lumMod val="75000"/>
                  <a:lumOff val="25000"/>
                </a:schemeClr>
              </a:buClr>
              <a:buFont typeface="Wingdings" charset="2"/>
              <a:buChar char="§"/>
              <a:defRPr sz="2400">
                <a:solidFill>
                  <a:srgbClr val="444F51"/>
                </a:solidFill>
              </a:defRPr>
            </a:lvl4pPr>
            <a:lvl5pPr marL="1280160" indent="-18288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200">
                <a:solidFill>
                  <a:srgbClr val="444F51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Audits become a useful management tool</a:t>
            </a:r>
          </a:p>
          <a:p>
            <a:r>
              <a:rPr lang="en-US" altLang="en-US" dirty="0"/>
              <a:t>Burden of resolving audits and correcting problems is reduced</a:t>
            </a:r>
          </a:p>
          <a:p>
            <a:r>
              <a:rPr lang="en-US" altLang="en-US" dirty="0"/>
              <a:t>Communication and understanding increases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4642" y="1103027"/>
            <a:ext cx="5709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 smtClean="0">
                <a:effectLst>
                  <a:reflection blurRad="6350" stA="60000" endA="900" endPos="60000" dist="29997" dir="5400000" sy="-100000" algn="bl" rotWithShape="0"/>
                </a:effectLst>
                <a:latin typeface="+mj-lt"/>
              </a:rPr>
              <a:t>Why does it work?</a:t>
            </a:r>
            <a:endParaRPr lang="en-US" sz="3600" b="1" dirty="0">
              <a:effectLst>
                <a:reflection blurRad="6350" stA="60000" endA="900" endPos="60000" dist="29997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58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Advantages of CAROI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Broad Applicability</a:t>
            </a:r>
          </a:p>
          <a:p>
            <a:r>
              <a:rPr lang="en-US" smtClean="0"/>
              <a:t>Cost Savings</a:t>
            </a:r>
          </a:p>
          <a:p>
            <a:r>
              <a:rPr lang="en-US" smtClean="0"/>
              <a:t>Flexibility</a:t>
            </a:r>
          </a:p>
          <a:p>
            <a:r>
              <a:rPr lang="en-US" smtClean="0"/>
              <a:t>Impartiality</a:t>
            </a:r>
          </a:p>
          <a:p>
            <a:r>
              <a:rPr lang="en-US" smtClean="0"/>
              <a:t>Efficiency</a:t>
            </a:r>
          </a:p>
          <a:p>
            <a:r>
              <a:rPr lang="en-US" smtClean="0"/>
              <a:t>Accountability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CAROI Principles</a:t>
            </a:r>
          </a:p>
        </p:txBody>
      </p:sp>
      <p:sp>
        <p:nvSpPr>
          <p:cNvPr id="14340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Communication</a:t>
            </a:r>
          </a:p>
          <a:p>
            <a:r>
              <a:rPr lang="en-US" altLang="en-US" dirty="0"/>
              <a:t>Understanding </a:t>
            </a:r>
            <a:endParaRPr lang="en-US" altLang="en-US" dirty="0" smtClean="0"/>
          </a:p>
          <a:p>
            <a:r>
              <a:rPr lang="en-US" altLang="en-US" dirty="0" smtClean="0"/>
              <a:t>Trust</a:t>
            </a:r>
          </a:p>
          <a:p>
            <a:r>
              <a:rPr lang="en-US" altLang="en-US" dirty="0"/>
              <a:t>Sharing </a:t>
            </a:r>
            <a:endParaRPr lang="en-US" altLang="en-US" dirty="0" smtClean="0"/>
          </a:p>
          <a:p>
            <a:r>
              <a:rPr lang="en-US" altLang="en-US" dirty="0" smtClean="0"/>
              <a:t>Collaboration</a:t>
            </a:r>
          </a:p>
          <a:p>
            <a:r>
              <a:rPr lang="en-US" altLang="en-US" dirty="0" smtClean="0"/>
              <a:t>Resolution/performance</a:t>
            </a:r>
          </a:p>
          <a:p>
            <a:endParaRPr lang="en-US" altLang="en-US" dirty="0" smtClean="0"/>
          </a:p>
        </p:txBody>
      </p:sp>
      <p:sp>
        <p:nvSpPr>
          <p:cNvPr id="1433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3DD931F-56DB-4299-84ED-0892A37CA2E3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5163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CAROI project should end with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 goal/objective</a:t>
            </a:r>
          </a:p>
          <a:p>
            <a:pPr lvl="1"/>
            <a:r>
              <a:rPr lang="en-US" dirty="0" smtClean="0"/>
              <a:t>Solution to root causes – systemic change</a:t>
            </a:r>
          </a:p>
          <a:p>
            <a:r>
              <a:rPr lang="en-US" dirty="0" smtClean="0"/>
              <a:t>Project plan to achieve goals</a:t>
            </a:r>
          </a:p>
          <a:p>
            <a:pPr lvl="1"/>
            <a:r>
              <a:rPr lang="en-US" dirty="0" smtClean="0"/>
              <a:t>Identifies </a:t>
            </a:r>
          </a:p>
          <a:p>
            <a:pPr lvl="2"/>
            <a:r>
              <a:rPr lang="en-US" dirty="0" smtClean="0"/>
              <a:t>Stakeholders</a:t>
            </a:r>
          </a:p>
          <a:p>
            <a:pPr lvl="2"/>
            <a:r>
              <a:rPr lang="en-US" dirty="0" smtClean="0"/>
              <a:t>Accountabilities </a:t>
            </a:r>
            <a:r>
              <a:rPr lang="en-US" dirty="0"/>
              <a:t>and responsibilities</a:t>
            </a:r>
            <a:endParaRPr lang="en-US" dirty="0" smtClean="0"/>
          </a:p>
          <a:p>
            <a:pPr lvl="2"/>
            <a:r>
              <a:rPr lang="en-US" dirty="0" smtClean="0"/>
              <a:t>Resources </a:t>
            </a:r>
          </a:p>
          <a:p>
            <a:r>
              <a:rPr lang="en-US" dirty="0" smtClean="0"/>
              <a:t>An agreement signed by all parties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8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19431"/>
              </p:ext>
            </p:extLst>
          </p:nvPr>
        </p:nvGraphicFramePr>
        <p:xfrm>
          <a:off x="228600" y="1249679"/>
          <a:ext cx="8610600" cy="5269549"/>
        </p:xfrm>
        <a:graphic>
          <a:graphicData uri="http://schemas.openxmlformats.org/drawingml/2006/table">
            <a:tbl>
              <a:tblPr/>
              <a:tblGrid>
                <a:gridCol w="7086600"/>
                <a:gridCol w="1524000"/>
              </a:tblGrid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PRDE es declarado "High </a:t>
                      </a: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Risk</a:t>
                      </a: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Grantee</a:t>
                      </a: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"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May-2002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50% fondos del 2002-03 son congelados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May-2002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PRDE entra en el proceso CAROI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Sep-2003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Agreed</a:t>
                      </a: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Upon</a:t>
                      </a: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Procedure</a:t>
                      </a:r>
                      <a:endParaRPr kumimoji="0" lang="es-P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Feb-2004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Comienzo Planes de Trabajo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Mar-2004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100% de los fondos 2004-05 otorgados a tiempo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Aug-2004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Implementación de módulos </a:t>
                      </a: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Grant</a:t>
                      </a: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y Project de PRIFAS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Aug-2004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Recuperación de fondos disponibles del 1998-99 + 1999-00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Sep-2004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Acuerdo de Cumplimiento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Oct-2004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Eliminación de la designación de "High </a:t>
                      </a:r>
                      <a:r>
                        <a:rPr kumimoji="0" lang="es-P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Risk</a:t>
                      </a: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Grantee</a:t>
                      </a: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"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Oct-2004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88" name="Rectangle 5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>
                <a:solidFill>
                  <a:schemeClr val="bg2"/>
                </a:solidFill>
              </a:rPr>
              <a:t>Cronologia de Eventos</a:t>
            </a:r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Signed Compliance Agreement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2"/>
          <a:stretch/>
        </p:blipFill>
        <p:spPr bwMode="auto">
          <a:xfrm>
            <a:off x="1695450" y="1295400"/>
            <a:ext cx="5715000" cy="552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7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152400" y="268288"/>
          <a:ext cx="8991600" cy="658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Visio" r:id="rId3" imgW="10354666" imgH="6170981" progId="Visio.Drawing.6">
                  <p:embed/>
                </p:oleObj>
              </mc:Choice>
              <mc:Fallback>
                <p:oleObj name="Visio" r:id="rId3" imgW="10354666" imgH="6170981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68288"/>
                        <a:ext cx="8991600" cy="658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Actions taken</a:t>
            </a:r>
          </a:p>
          <a:p>
            <a:r>
              <a:rPr lang="en-US" dirty="0" smtClean="0"/>
              <a:t>What is CAROI</a:t>
            </a:r>
          </a:p>
          <a:p>
            <a:r>
              <a:rPr lang="en-US" dirty="0" smtClean="0"/>
              <a:t>Accomplishments</a:t>
            </a:r>
          </a:p>
          <a:p>
            <a:r>
              <a:rPr lang="en-US" dirty="0" smtClean="0"/>
              <a:t>Relevance of CAROI today</a:t>
            </a:r>
          </a:p>
          <a:p>
            <a:r>
              <a:rPr lang="en-US" dirty="0" smtClean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89516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Lapsed Funds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939008"/>
              </p:ext>
            </p:extLst>
          </p:nvPr>
        </p:nvGraphicFramePr>
        <p:xfrm>
          <a:off x="0" y="11430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6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672498"/>
              </p:ext>
            </p:extLst>
          </p:nvPr>
        </p:nvGraphicFramePr>
        <p:xfrm>
          <a:off x="101600" y="1295400"/>
          <a:ext cx="90424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Resultados "Single </a:t>
            </a:r>
            <a:r>
              <a:rPr lang="es-ES" dirty="0" err="1"/>
              <a:t>Audits</a:t>
            </a:r>
            <a:r>
              <a:rPr lang="es-ES" dirty="0"/>
              <a:t>" del 1994 al </a:t>
            </a:r>
            <a:r>
              <a:rPr lang="es-ES" dirty="0" smtClean="0"/>
              <a:t>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26060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600" dirty="0"/>
              <a:t>2 CFR </a:t>
            </a:r>
            <a:r>
              <a:rPr lang="en-US" sz="3600" dirty="0" smtClean="0"/>
              <a:t>200</a:t>
            </a:r>
          </a:p>
          <a:p>
            <a:pPr lvl="1"/>
            <a:r>
              <a:rPr lang="en-US" sz="3200" dirty="0" smtClean="0"/>
              <a:t>Strengthens oversight of Federal grants</a:t>
            </a:r>
          </a:p>
          <a:p>
            <a:pPr lvl="2"/>
            <a:r>
              <a:rPr lang="en-US" sz="2800" dirty="0" smtClean="0"/>
              <a:t>Common standards for financial and program management</a:t>
            </a:r>
          </a:p>
          <a:p>
            <a:pPr lvl="2"/>
            <a:r>
              <a:rPr lang="en-US" sz="2800" dirty="0" smtClean="0"/>
              <a:t>Encourages the use of </a:t>
            </a:r>
            <a:r>
              <a:rPr lang="en-US" sz="3600" b="1" dirty="0" smtClean="0"/>
              <a:t>CAROI</a:t>
            </a:r>
            <a:endParaRPr lang="en-US" sz="28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Omni-</a:t>
            </a:r>
            <a:r>
              <a:rPr lang="en-US" dirty="0" err="1" smtClean="0"/>
              <a:t>crcular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of CAROI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OMB </a:t>
            </a:r>
            <a:r>
              <a:rPr lang="en-US" dirty="0" err="1" smtClean="0"/>
              <a:t>omni</a:t>
            </a:r>
            <a:r>
              <a:rPr lang="en-US" dirty="0" smtClean="0"/>
              <a:t>-circular (§ 200.513 ©(3)(iii) and § 200.25 Cooperative Audit Resolution);</a:t>
            </a:r>
          </a:p>
          <a:p>
            <a:r>
              <a:rPr lang="en-US" dirty="0" smtClean="0"/>
              <a:t>Broad Applicability;</a:t>
            </a:r>
          </a:p>
          <a:p>
            <a:r>
              <a:rPr lang="en-US" dirty="0" smtClean="0"/>
              <a:t>Local experience developed within PR;</a:t>
            </a:r>
          </a:p>
          <a:p>
            <a:r>
              <a:rPr lang="en-US" dirty="0" smtClean="0"/>
              <a:t>Provides a framework for problem solving;</a:t>
            </a:r>
          </a:p>
          <a:p>
            <a:r>
              <a:rPr lang="en-US" dirty="0" smtClean="0"/>
              <a:t>Can be applied in local multi-agency issues;</a:t>
            </a:r>
          </a:p>
          <a:p>
            <a:r>
              <a:rPr lang="en-US" dirty="0" smtClean="0"/>
              <a:t>Addresses root causes of problems.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CAROI 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http://www2.ed.gov/policy/gen/guid/caroi/index.html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http://www.agacgfm.org/AGA/ToolsResources/documents/CAROI.pdf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22700"/>
            <a:ext cx="2300477" cy="294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22700"/>
            <a:ext cx="227255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5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Thank You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882126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Preguntas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28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295400"/>
            <a:ext cx="6981114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31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8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51927"/>
              </p:ext>
            </p:extLst>
          </p:nvPr>
        </p:nvGraphicFramePr>
        <p:xfrm>
          <a:off x="304800" y="1363979"/>
          <a:ext cx="8534400" cy="5360671"/>
        </p:xfrm>
        <a:graphic>
          <a:graphicData uri="http://schemas.openxmlformats.org/drawingml/2006/table">
            <a:tbl>
              <a:tblPr/>
              <a:tblGrid>
                <a:gridCol w="5843466"/>
                <a:gridCol w="2690934"/>
              </a:tblGrid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PRDE es declarado "High </a:t>
                      </a:r>
                      <a:r>
                        <a:rPr kumimoji="0" lang="es-P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Risk</a:t>
                      </a: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Grantee</a:t>
                      </a: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"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May-2002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50% fondos del 2002-03 son congelados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May-2002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PRDE entra en el proceso CAROI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Sep-2003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“</a:t>
                      </a:r>
                      <a:r>
                        <a:rPr kumimoji="0" lang="es-P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Agreed</a:t>
                      </a: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Upon</a:t>
                      </a: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Procedure</a:t>
                      </a: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”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Feb-2004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Comienzo Planes de Trabajo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Mar-2004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100% de los fondos 2004-05 otorgados a tiempo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Aug-2004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Implementación de módulos Grant y Project de PRIFAS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Aug-2004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Recuperación de fondos disponibles del 1998-99 + 1999-00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Sep-2004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Acuerdo de Cumplimiento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Oct-2004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Eliminación de la designación de "High Risk Grantee"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Oct-2004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88" name="Rectangle 5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>
                <a:solidFill>
                  <a:schemeClr val="bg2"/>
                </a:solidFill>
              </a:rPr>
              <a:t>Cronologia de Eventos</a:t>
            </a:r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0" y="457200"/>
          <a:ext cx="91440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Chart" r:id="rId4" imgW="9382049" imgH="5172151" progId="Excel.Chart.8">
                  <p:embed/>
                </p:oleObj>
              </mc:Choice>
              <mc:Fallback>
                <p:oleObj name="Chart" r:id="rId4" imgW="9382049" imgH="51721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91440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574038"/>
              </p:ext>
            </p:extLst>
          </p:nvPr>
        </p:nvGraphicFramePr>
        <p:xfrm>
          <a:off x="50800" y="228600"/>
          <a:ext cx="90424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Señalamientos del 1994 al 2003
Single </a:t>
            </a:r>
            <a:r>
              <a:rPr lang="es-ES" dirty="0" err="1"/>
              <a:t>Audit</a:t>
            </a:r>
            <a:r>
              <a:rPr lang="es-ES" dirty="0"/>
              <a:t> + </a:t>
            </a:r>
            <a:r>
              <a:rPr lang="es-ES" dirty="0" smtClean="0"/>
              <a:t>OIG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179603"/>
              </p:ext>
            </p:extLst>
          </p:nvPr>
        </p:nvGraphicFramePr>
        <p:xfrm>
          <a:off x="355600" y="660400"/>
          <a:ext cx="82042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Costos Cuestionados del 1994 al 2003
$</a:t>
            </a:r>
            <a:r>
              <a:rPr lang="es-ES" dirty="0" smtClean="0"/>
              <a:t>151,258,732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8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602246"/>
              </p:ext>
            </p:extLst>
          </p:nvPr>
        </p:nvGraphicFramePr>
        <p:xfrm>
          <a:off x="228600" y="1249679"/>
          <a:ext cx="8610600" cy="5532121"/>
        </p:xfrm>
        <a:graphic>
          <a:graphicData uri="http://schemas.openxmlformats.org/drawingml/2006/table">
            <a:tbl>
              <a:tblPr/>
              <a:tblGrid>
                <a:gridCol w="7086600"/>
                <a:gridCol w="1524000"/>
              </a:tblGrid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PRDE es declarado "High </a:t>
                      </a: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Risk</a:t>
                      </a: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Grantee</a:t>
                      </a: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"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May-2002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50% fondos del 2002-03 son congelados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May-2002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PRDE entra en el proceso CAROI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Sep-2003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“</a:t>
                      </a:r>
                      <a:r>
                        <a:rPr kumimoji="0" lang="es-P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Agreed</a:t>
                      </a: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Upon</a:t>
                      </a: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Procedure</a:t>
                      </a: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”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Feb-2004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Comienzo Planes de Trabajo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Mar-2004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100% de los fondos 2004-05 otorgados a tiempo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Aug-2004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64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Implementación de módulos </a:t>
                      </a:r>
                      <a:r>
                        <a:rPr kumimoji="0" lang="es-PR" sz="2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Grant</a:t>
                      </a:r>
                      <a:r>
                        <a:rPr kumimoji="0" lang="es-PR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y Project de PRIFAS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Aug-2004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Recuperación de fondos disponibles del 1998-99 + 1999-00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Sep-2004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Acuerdo de Cumplimiento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Oct-2004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Eliminación de la designación de "High </a:t>
                      </a:r>
                      <a:r>
                        <a:rPr kumimoji="0" lang="es-P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Risk</a:t>
                      </a: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kumimoji="0" lang="es-P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Grantee</a:t>
                      </a: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"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Oct-2004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88" name="Rectangle 5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>
                <a:solidFill>
                  <a:schemeClr val="bg2"/>
                </a:solidFill>
              </a:rPr>
              <a:t>Cronologia de Eventos</a:t>
            </a:r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en los viejos tiempos…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Audit</a:t>
            </a:r>
            <a:r>
              <a:rPr lang="es-ES" dirty="0" smtClean="0"/>
              <a:t> </a:t>
            </a:r>
            <a:r>
              <a:rPr lang="es-ES" dirty="0" err="1" smtClean="0"/>
              <a:t>resolution</a:t>
            </a:r>
            <a:r>
              <a:rPr lang="es-ES" dirty="0" smtClean="0"/>
              <a:t> </a:t>
            </a:r>
            <a:r>
              <a:rPr lang="es-ES" dirty="0" err="1" smtClean="0"/>
              <a:t>was</a:t>
            </a:r>
            <a:r>
              <a:rPr lang="es-ES" dirty="0" smtClean="0"/>
              <a:t> </a:t>
            </a:r>
            <a:r>
              <a:rPr lang="es-ES" dirty="0" err="1" smtClean="0"/>
              <a:t>battle</a:t>
            </a:r>
            <a:r>
              <a:rPr lang="es-ES" dirty="0" smtClean="0"/>
              <a:t>. </a:t>
            </a:r>
          </a:p>
          <a:p>
            <a:r>
              <a:rPr lang="es-ES" dirty="0" err="1" smtClean="0"/>
              <a:t>Findings</a:t>
            </a:r>
            <a:r>
              <a:rPr lang="es-ES" dirty="0" smtClean="0"/>
              <a:t> </a:t>
            </a:r>
          </a:p>
          <a:p>
            <a:pPr lvl="1"/>
            <a:r>
              <a:rPr lang="es-ES" dirty="0" smtClean="0"/>
              <a:t>Led to </a:t>
            </a:r>
            <a:r>
              <a:rPr lang="es-ES" dirty="0" err="1" smtClean="0"/>
              <a:t>disagreements</a:t>
            </a:r>
            <a:r>
              <a:rPr lang="es-ES" dirty="0" smtClean="0"/>
              <a:t> </a:t>
            </a:r>
          </a:p>
          <a:p>
            <a:pPr lvl="1"/>
            <a:r>
              <a:rPr lang="es-ES" dirty="0" err="1" smtClean="0"/>
              <a:t>Then</a:t>
            </a:r>
            <a:r>
              <a:rPr lang="es-ES" dirty="0" smtClean="0"/>
              <a:t> appeals , </a:t>
            </a:r>
            <a:r>
              <a:rPr lang="es-ES" dirty="0" err="1" smtClean="0"/>
              <a:t>distrust</a:t>
            </a:r>
            <a:r>
              <a:rPr lang="es-ES" dirty="0" smtClean="0"/>
              <a:t>, </a:t>
            </a:r>
            <a:r>
              <a:rPr lang="es-ES" dirty="0" err="1" smtClean="0"/>
              <a:t>secrecy</a:t>
            </a:r>
            <a:r>
              <a:rPr lang="es-ES" dirty="0" smtClean="0"/>
              <a:t>, </a:t>
            </a:r>
          </a:p>
          <a:p>
            <a:r>
              <a:rPr lang="es-ES" dirty="0" err="1" smtClean="0"/>
              <a:t>Everyone</a:t>
            </a:r>
            <a:r>
              <a:rPr lang="es-ES" dirty="0" smtClean="0"/>
              <a:t> </a:t>
            </a:r>
            <a:r>
              <a:rPr lang="es-ES" dirty="0" err="1" smtClean="0"/>
              <a:t>had</a:t>
            </a:r>
            <a:r>
              <a:rPr lang="es-ES" dirty="0" smtClean="0"/>
              <a:t> to </a:t>
            </a:r>
            <a:r>
              <a:rPr lang="es-ES" dirty="0" err="1" smtClean="0"/>
              <a:t>take</a:t>
            </a:r>
            <a:r>
              <a:rPr lang="es-ES" dirty="0" smtClean="0"/>
              <a:t> “</a:t>
            </a:r>
            <a:r>
              <a:rPr lang="es-ES" dirty="0" err="1" smtClean="0"/>
              <a:t>sides</a:t>
            </a:r>
            <a:r>
              <a:rPr lang="es-ES" dirty="0" smtClean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Audit Process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80246"/>
            <a:ext cx="8686800" cy="2124954"/>
          </a:xfrm>
        </p:spPr>
        <p:txBody>
          <a:bodyPr/>
          <a:lstStyle/>
          <a:p>
            <a:r>
              <a:rPr lang="en-US" altLang="en-US" dirty="0" smtClean="0"/>
              <a:t>Costly to produce</a:t>
            </a:r>
          </a:p>
          <a:p>
            <a:r>
              <a:rPr lang="en-US" altLang="en-US" dirty="0" smtClean="0"/>
              <a:t>Questions spending of Federal funds</a:t>
            </a:r>
          </a:p>
          <a:p>
            <a:r>
              <a:rPr lang="en-US" altLang="en-US" dirty="0" smtClean="0"/>
              <a:t>Expensive to defend</a:t>
            </a:r>
          </a:p>
        </p:txBody>
      </p:sp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3F5847-05A0-4595-9F47-ED1F3D74399F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381000" y="4267200"/>
            <a:ext cx="7620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chemeClr val="tx2"/>
              </a:buClr>
              <a:buFont typeface="Wingdings" pitchFamily="2" charset="2"/>
              <a:buChar char="è"/>
            </a:pPr>
            <a:r>
              <a:rPr lang="en-US" altLang="en-US" sz="3600" dirty="0"/>
              <a:t>Same findings next year</a:t>
            </a:r>
          </a:p>
        </p:txBody>
      </p:sp>
    </p:spTree>
    <p:extLst>
      <p:ext uri="{BB962C8B-B14F-4D97-AF65-F5344CB8AC3E}">
        <p14:creationId xmlns:p14="http://schemas.microsoft.com/office/powerpoint/2010/main" val="17392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WaterWavesVideo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CDAF73C7C1340A4B7D061CDAC7354" ma:contentTypeVersion="1" ma:contentTypeDescription="Create a new document." ma:contentTypeScope="" ma:versionID="bd4681064f49fb023c4dd956bdcbf89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45cc7f5e314b979c5632df14ec87cd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7FD9617-9184-4E33-B6AB-249D250855AC}"/>
</file>

<file path=customXml/itemProps2.xml><?xml version="1.0" encoding="utf-8"?>
<ds:datastoreItem xmlns:ds="http://schemas.openxmlformats.org/officeDocument/2006/customXml" ds:itemID="{B8865714-2AC4-4A6D-9A22-7868C94EECEF}"/>
</file>

<file path=customXml/itemProps3.xml><?xml version="1.0" encoding="utf-8"?>
<ds:datastoreItem xmlns:ds="http://schemas.openxmlformats.org/officeDocument/2006/customXml" ds:itemID="{67F43023-1814-46F1-96D6-AE0F5E00CF19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PresentationPro_WaterWavesVideo</Template>
  <TotalTime>1612</TotalTime>
  <Words>1086</Words>
  <Application>Microsoft Office PowerPoint</Application>
  <PresentationFormat>On-screen Show (4:3)</PresentationFormat>
  <Paragraphs>229</Paragraphs>
  <Slides>25</Slides>
  <Notes>15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PresentationPro_WaterWavesVideo</vt:lpstr>
      <vt:lpstr>Chart</vt:lpstr>
      <vt:lpstr>Visio</vt:lpstr>
      <vt:lpstr>Conversation About Cooperative Audit Resolution (CAROI) and its successful implementation in Puerto Rico</vt:lpstr>
      <vt:lpstr>Agenda</vt:lpstr>
      <vt:lpstr>What happened</vt:lpstr>
      <vt:lpstr>Cronologia de Eventos</vt:lpstr>
      <vt:lpstr>Señalamientos del 1994 al 2003
Single Audit + OIG</vt:lpstr>
      <vt:lpstr>Costos Cuestionados del 1994 al 2003
$151,258,732</vt:lpstr>
      <vt:lpstr>Cronologia de Eventos</vt:lpstr>
      <vt:lpstr>en los viejos tiempos…</vt:lpstr>
      <vt:lpstr>Audit Process</vt:lpstr>
      <vt:lpstr>And then…</vt:lpstr>
      <vt:lpstr>CAROI Proverb</vt:lpstr>
      <vt:lpstr>Five Part Formula for Success</vt:lpstr>
      <vt:lpstr>PowerPoint Presentation</vt:lpstr>
      <vt:lpstr>Advantages of CAROI</vt:lpstr>
      <vt:lpstr>CAROI Principles</vt:lpstr>
      <vt:lpstr>Every CAROI project should end with</vt:lpstr>
      <vt:lpstr>Cronologia de Eventos</vt:lpstr>
      <vt:lpstr>Signed Compliance Agreement</vt:lpstr>
      <vt:lpstr>PowerPoint Presentation</vt:lpstr>
      <vt:lpstr>Results – Lapsed Funds</vt:lpstr>
      <vt:lpstr>Resultados "Single Audits" del 1994 al 2004</vt:lpstr>
      <vt:lpstr>Omni-crcular</vt:lpstr>
      <vt:lpstr>Relevance of CAROI Today</vt:lpstr>
      <vt:lpstr>CAROI Guides</vt:lpstr>
      <vt:lpstr>Thank You</vt:lpstr>
    </vt:vector>
  </TitlesOfParts>
  <Company>U.S. Department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Stories Revealed - CAROI Implementation in PR</dc:title>
  <dc:creator>Phil Maestri</dc:creator>
  <dc:description>2010 animated water waves powerpoint template from presentationpro.com</dc:description>
  <cp:lastModifiedBy>Irmariam Cotton Santiago</cp:lastModifiedBy>
  <cp:revision>61</cp:revision>
  <dcterms:created xsi:type="dcterms:W3CDTF">2013-05-03T16:44:09Z</dcterms:created>
  <dcterms:modified xsi:type="dcterms:W3CDTF">2015-03-12T14:09:02Z</dcterms:modified>
  <cp:category>2010 nature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  <property fmtid="{D5CDD505-2E9C-101B-9397-08002B2CF9AE}" pid="3" name="ContentTypeId">
    <vt:lpwstr>0x010100DDECDAF73C7C1340A4B7D061CDAC7354</vt:lpwstr>
  </property>
  <property fmtid="{D5CDD505-2E9C-101B-9397-08002B2CF9AE}" pid="4" name="Order">
    <vt:r8>1900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emplateUrl">
    <vt:lpwstr/>
  </property>
</Properties>
</file>